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60" r:id="rId4"/>
    <p:sldId id="261" r:id="rId5"/>
    <p:sldId id="262" r:id="rId6"/>
    <p:sldId id="283" r:id="rId7"/>
    <p:sldId id="284" r:id="rId8"/>
    <p:sldId id="285" r:id="rId9"/>
    <p:sldId id="286" r:id="rId10"/>
    <p:sldId id="287" r:id="rId11"/>
    <p:sldId id="288" r:id="rId12"/>
    <p:sldId id="263" r:id="rId13"/>
    <p:sldId id="264" r:id="rId14"/>
    <p:sldId id="266" r:id="rId15"/>
    <p:sldId id="267" r:id="rId16"/>
    <p:sldId id="273" r:id="rId17"/>
    <p:sldId id="276" r:id="rId18"/>
    <p:sldId id="277" r:id="rId19"/>
    <p:sldId id="279" r:id="rId20"/>
    <p:sldId id="272" r:id="rId21"/>
    <p:sldId id="271" r:id="rId22"/>
    <p:sldId id="280" r:id="rId23"/>
    <p:sldId id="274" r:id="rId24"/>
    <p:sldId id="275" r:id="rId25"/>
    <p:sldId id="278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2C11C-57CA-442F-BA47-88D5632A89C3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7153F-A891-468A-AC44-7DFB1AE53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00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923A8-421A-4EB3-9350-25DCF78ADB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66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MFC</a:t>
            </a:r>
            <a:r>
              <a:rPr lang="zh-CN" altLang="en-US" dirty="0"/>
              <a:t>（</a:t>
            </a:r>
            <a:r>
              <a:rPr lang="en-US" altLang="zh-CN" dirty="0"/>
              <a:t>Microsoft Foundation Classes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微软基础类库，可利用此框架开发可视化的应用端程序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两个界面的介绍：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、文件行为显示界面（显示文件操作记录 </a:t>
            </a:r>
            <a:r>
              <a:rPr lang="en-US" altLang="zh-CN" dirty="0"/>
              <a:t>+ </a:t>
            </a:r>
            <a:r>
              <a:rPr lang="zh-CN" altLang="en-US" dirty="0"/>
              <a:t>日志记录）类型、路径、进程、进程所属用户、时间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、文件规则控制界面（界面内规则的新建、查看、编辑、删除 </a:t>
            </a:r>
            <a:r>
              <a:rPr lang="en-US" altLang="zh-CN" dirty="0"/>
              <a:t>+ </a:t>
            </a:r>
            <a:r>
              <a:rPr lang="zh-CN" altLang="en-US" dirty="0"/>
              <a:t>规则日志）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下面是一些问题及解决办法（用到的技术）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923A8-421A-4EB3-9350-25DCF78ADB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57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多线程那里：主程序是</a:t>
            </a:r>
            <a:r>
              <a:rPr lang="en-US" altLang="zh-CN" dirty="0"/>
              <a:t>MFC</a:t>
            </a:r>
            <a:r>
              <a:rPr lang="zh-CN" altLang="en-US" dirty="0"/>
              <a:t>窗口，窗口在运行时想要发送接受命令需要多线程；接受内核消息的时候（循环等待）想要终止接收（点按钮，发命令）也要多线程；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923A8-421A-4EB3-9350-25DCF78ADB4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4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A5C99-DFFD-43D8-9718-897407573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信息安全编程技术与实例开发汇报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0CC135-9C2D-46DE-8815-D41ACE472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组员：许岽、郭洵睿、王硕、李懿飞、彭致远、王晨旭、李朝恒</a:t>
            </a:r>
          </a:p>
        </p:txBody>
      </p:sp>
    </p:spTree>
    <p:extLst>
      <p:ext uri="{BB962C8B-B14F-4D97-AF65-F5344CB8AC3E}">
        <p14:creationId xmlns:p14="http://schemas.microsoft.com/office/powerpoint/2010/main" val="8916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47CD7-0439-4580-8630-C2F48033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设置机密进程与加密文件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BC9C5D-84F9-431B-9D74-A18092CCA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设置机密进程为</a:t>
            </a:r>
            <a:r>
              <a:rPr lang="en-US" altLang="zh-CN" dirty="0"/>
              <a:t>notepad.exe</a:t>
            </a:r>
          </a:p>
          <a:p>
            <a:r>
              <a:rPr lang="zh-CN" altLang="en-US" dirty="0"/>
              <a:t>设置加密文件为</a:t>
            </a:r>
            <a:r>
              <a:rPr lang="en-US" altLang="zh-CN" dirty="0"/>
              <a:t>.txt</a:t>
            </a:r>
            <a:r>
              <a:rPr lang="zh-CN" altLang="en-US" dirty="0"/>
              <a:t>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B5B9C3-5FA6-4140-AB8B-08EF2192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40" y="3019862"/>
            <a:ext cx="7079720" cy="24464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EADC55-FF72-4E65-851F-D61A473CF8AA}"/>
              </a:ext>
            </a:extLst>
          </p:cNvPr>
          <p:cNvSpPr txBox="1"/>
          <p:nvPr/>
        </p:nvSpPr>
        <p:spPr>
          <a:xfrm>
            <a:off x="4493703" y="5595457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判断是否是加密类型的文件</a:t>
            </a:r>
          </a:p>
        </p:txBody>
      </p:sp>
    </p:spTree>
    <p:extLst>
      <p:ext uri="{BB962C8B-B14F-4D97-AF65-F5344CB8AC3E}">
        <p14:creationId xmlns:p14="http://schemas.microsoft.com/office/powerpoint/2010/main" val="236363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BE823-2F91-4EC1-B230-FD7FE47B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文件加密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FE10161-96D2-4488-B794-A986BC78D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使用按位异或加密，并写入文件加密标识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9162E7-E70A-457D-B329-AAB951FA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595125"/>
            <a:ext cx="3867150" cy="1533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3CE784-D950-4896-9B5C-26931AF9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645491"/>
            <a:ext cx="79152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5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8BFEF-81BD-4473-9AD8-038E2661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内核对文件操作的记录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942013-075E-43CE-8141-60C2878FF0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3" y="2024514"/>
            <a:ext cx="3126975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0A32C5-338F-4E4F-8C00-DDE6D5FCE848}"/>
              </a:ext>
            </a:extLst>
          </p:cNvPr>
          <p:cNvSpPr txBox="1"/>
          <p:nvPr/>
        </p:nvSpPr>
        <p:spPr>
          <a:xfrm>
            <a:off x="2398420" y="557867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内核获取时间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77A14E1-AE53-4AD0-A5F4-A2F11C16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29" y="3100387"/>
            <a:ext cx="57245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D77E92-670D-4729-90C4-DB6974A7AF94}"/>
              </a:ext>
            </a:extLst>
          </p:cNvPr>
          <p:cNvSpPr txBox="1"/>
          <p:nvPr/>
        </p:nvSpPr>
        <p:spPr>
          <a:xfrm>
            <a:off x="7081420" y="3902279"/>
            <a:ext cx="222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内核获取进程</a:t>
            </a:r>
            <a:r>
              <a:rPr lang="en-US" altLang="zh-CN" dirty="0"/>
              <a:t>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95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AAACB-024A-47F2-A41D-7053D87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内核对文件操作的记录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9D6898-FF62-482D-B5EE-CA6F4005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412" y="2200227"/>
            <a:ext cx="57245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BB3F86-2598-44DC-8E8E-17127949D33A}"/>
              </a:ext>
            </a:extLst>
          </p:cNvPr>
          <p:cNvSpPr txBox="1"/>
          <p:nvPr/>
        </p:nvSpPr>
        <p:spPr>
          <a:xfrm>
            <a:off x="8043446" y="5330807"/>
            <a:ext cx="163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内核获取用户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49646A-A373-43C4-8539-13704BA8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9" y="2403859"/>
            <a:ext cx="5242790" cy="25645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FE6659-EA85-43F8-8E32-143592085E2F}"/>
              </a:ext>
            </a:extLst>
          </p:cNvPr>
          <p:cNvSpPr txBox="1"/>
          <p:nvPr/>
        </p:nvSpPr>
        <p:spPr>
          <a:xfrm>
            <a:off x="1635956" y="5330807"/>
            <a:ext cx="249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内核获取文件操作路径</a:t>
            </a:r>
          </a:p>
        </p:txBody>
      </p:sp>
    </p:spTree>
    <p:extLst>
      <p:ext uri="{BB962C8B-B14F-4D97-AF65-F5344CB8AC3E}">
        <p14:creationId xmlns:p14="http://schemas.microsoft.com/office/powerpoint/2010/main" val="112867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F85A0-D739-4EAB-B915-6C057DCD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内核通信模块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C87FBE-17EB-4CBC-8AA7-25146E615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58070"/>
            <a:ext cx="5247916" cy="34496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C10C0D-4D09-4FCB-A84E-E5C8E99AFEDC}"/>
              </a:ext>
            </a:extLst>
          </p:cNvPr>
          <p:cNvSpPr txBox="1"/>
          <p:nvPr/>
        </p:nvSpPr>
        <p:spPr>
          <a:xfrm>
            <a:off x="7399090" y="2516697"/>
            <a:ext cx="3171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该函数为消息回调函数，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从形参 </a:t>
            </a:r>
            <a:r>
              <a:rPr lang="en-US" altLang="zh-CN" sz="1800" b="0" i="0" spc="0" dirty="0" err="1">
                <a:solidFill>
                  <a:srgbClr val="333333"/>
                </a:solidFill>
                <a:effectLst/>
                <a:latin typeface="-apple-system"/>
              </a:rPr>
              <a:t>InputBuffer</a:t>
            </a:r>
            <a:r>
              <a:rPr lang="en-US" altLang="zh-CN" sz="1800" b="0" i="0" spc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中读取用户输入即可；在我们的程序中，用户会向</a:t>
            </a:r>
            <a:r>
              <a:rPr lang="en-US" altLang="zh-CN" sz="1800" b="0" i="0" spc="0" dirty="0" err="1">
                <a:solidFill>
                  <a:srgbClr val="333333"/>
                </a:solidFill>
                <a:effectLst/>
                <a:latin typeface="-apple-system"/>
              </a:rPr>
              <a:t>Minifilter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发送一个结构体，我们取出这一结构体并查看其中的命令。</a:t>
            </a: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75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302DD-A509-433E-AFB4-EEB0761B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内核向用户层发送消息</a:t>
            </a:r>
            <a:br>
              <a:rPr lang="zh-CN" altLang="en-US" sz="1800" b="1" i="0" spc="0" dirty="0">
                <a:solidFill>
                  <a:srgbClr val="1A1A1A"/>
                </a:solidFill>
                <a:effectLst/>
                <a:latin typeface="-apple-system"/>
              </a:rPr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B0267B-5524-4B7E-96D5-75D1785F2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988726"/>
            <a:ext cx="9604375" cy="288054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35C9E3-97E6-41B0-BDCD-7E8987E58DE3}"/>
              </a:ext>
            </a:extLst>
          </p:cNvPr>
          <p:cNvSpPr txBox="1"/>
          <p:nvPr/>
        </p:nvSpPr>
        <p:spPr>
          <a:xfrm>
            <a:off x="2454828" y="5130151"/>
            <a:ext cx="7282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关键函数 </a:t>
            </a:r>
            <a:r>
              <a:rPr lang="en-US" altLang="zh-CN" sz="1800" b="0" i="0" spc="0" dirty="0" err="1">
                <a:solidFill>
                  <a:srgbClr val="333333"/>
                </a:solidFill>
                <a:effectLst/>
                <a:latin typeface="-apple-system"/>
              </a:rPr>
              <a:t>FltSendMessage</a:t>
            </a:r>
            <a:r>
              <a:rPr lang="en-US" altLang="zh-CN" sz="1800" b="0" i="0" spc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实现向用户发送消息的功能；此外，为保证内核的正常运行，我们设置发送消息的超时时间为</a:t>
            </a:r>
            <a:r>
              <a:rPr lang="en-US" altLang="zh-CN" sz="1800" b="0" i="0" spc="0" dirty="0">
                <a:solidFill>
                  <a:srgbClr val="333333"/>
                </a:solidFill>
                <a:effectLst/>
                <a:latin typeface="-apple-system"/>
              </a:rPr>
              <a:t>0.5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微秒，发送数据结构 </a:t>
            </a:r>
            <a:r>
              <a:rPr lang="en-US" altLang="zh-CN" sz="1800" b="0" i="0" spc="0" dirty="0" err="1">
                <a:solidFill>
                  <a:srgbClr val="333333"/>
                </a:solidFill>
                <a:effectLst/>
                <a:latin typeface="-apple-system"/>
              </a:rPr>
              <a:t>OperationInfo</a:t>
            </a:r>
            <a:r>
              <a:rPr lang="en-US" altLang="zh-CN" sz="1800" b="0" i="0" spc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为自定义的结构体。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016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CA431-1F27-441F-81B5-EBCF2392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用户层通信模块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61B4A-D8FB-40B6-B927-08485A430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978421" cy="403774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InitialCommunicationPort</a:t>
            </a:r>
            <a:endParaRPr lang="en-US" altLang="zh-CN" dirty="0"/>
          </a:p>
          <a:p>
            <a:r>
              <a:rPr lang="zh-CN" altLang="en-US" dirty="0"/>
              <a:t>初始化端口，获取端口句柄</a:t>
            </a:r>
            <a:r>
              <a:rPr lang="en-US" altLang="zh-CN" dirty="0" err="1"/>
              <a:t>g_hPort</a:t>
            </a:r>
            <a:r>
              <a:rPr lang="zh-CN" altLang="en-US" dirty="0"/>
              <a:t>，实现与内核层的通信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94FB9A-5147-4538-B88B-7E230677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63" y="3116841"/>
            <a:ext cx="8257030" cy="24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639E045-910E-445A-B98F-B92ACB9E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用户层通信模块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8945F-962B-4FC2-97F6-B96CDA9C0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756525" cy="3450613"/>
          </a:xfrm>
        </p:spPr>
        <p:txBody>
          <a:bodyPr/>
          <a:lstStyle/>
          <a:p>
            <a:r>
              <a:rPr lang="en-US" altLang="zh-CN" dirty="0" err="1"/>
              <a:t>NPSendMessage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向内核发送消息，与内核通信</a:t>
            </a:r>
            <a:endParaRPr lang="en-US" altLang="zh-CN" dirty="0"/>
          </a:p>
          <a:p>
            <a:r>
              <a:rPr lang="zh-CN" altLang="en-US" dirty="0"/>
              <a:t>所发送的</a:t>
            </a:r>
            <a:r>
              <a:rPr lang="en-US" altLang="zh-CN" dirty="0"/>
              <a:t>COMMAND_MESSAGE</a:t>
            </a:r>
            <a:r>
              <a:rPr lang="zh-CN" altLang="en-US" dirty="0"/>
              <a:t>结构体由我们自己定义，与内核端的命令结构一致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626E9D-72AC-4EE4-B1B5-A68C045F1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303" y="1133717"/>
            <a:ext cx="6090716" cy="43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1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7532BCF-4A6E-4F92-AD8A-68593ABB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用户层通信模块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CDE27-B98F-449E-B426-6C48466E7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648615" cy="3450613"/>
          </a:xfrm>
        </p:spPr>
        <p:txBody>
          <a:bodyPr/>
          <a:lstStyle/>
          <a:p>
            <a:r>
              <a:rPr lang="en-US" altLang="zh-CN" dirty="0" err="1"/>
              <a:t>NPGetMessage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获取内核发送的消息</a:t>
            </a:r>
            <a:endParaRPr lang="en-US" altLang="zh-CN" dirty="0"/>
          </a:p>
          <a:p>
            <a:r>
              <a:rPr lang="zh-CN" altLang="en-US" dirty="0"/>
              <a:t>所接收的</a:t>
            </a:r>
            <a:r>
              <a:rPr lang="en-US" altLang="zh-CN" dirty="0"/>
              <a:t>SCANNER_MESSAGE</a:t>
            </a:r>
            <a:r>
              <a:rPr lang="zh-CN" altLang="en-US" dirty="0"/>
              <a:t>与内核端结构一致，由我们自己定义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D29007-3360-4514-B7CC-622503596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26" y="1455912"/>
            <a:ext cx="6036286" cy="39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E344E-2322-4D41-A34D-45C3C63C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6BED1E-88BE-43EF-8B68-86C65A965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694852" cy="3450613"/>
          </a:xfrm>
        </p:spPr>
        <p:txBody>
          <a:bodyPr/>
          <a:lstStyle/>
          <a:p>
            <a:r>
              <a:rPr lang="zh-CN" altLang="en-US" dirty="0"/>
              <a:t>将通信模块中的函数集成进</a:t>
            </a:r>
            <a:r>
              <a:rPr lang="en-US" altLang="zh-CN" dirty="0" err="1"/>
              <a:t>dll</a:t>
            </a:r>
            <a:r>
              <a:rPr lang="zh-CN" altLang="en-US" dirty="0"/>
              <a:t>中，方便外部调用，并在加载</a:t>
            </a:r>
            <a:r>
              <a:rPr lang="en-US" altLang="zh-CN" dirty="0" err="1"/>
              <a:t>dll</a:t>
            </a:r>
            <a:r>
              <a:rPr lang="zh-CN" altLang="en-US" dirty="0"/>
              <a:t>时初始化通信端口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48AD14-C49B-4393-9BC9-F8668825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75" y="2126228"/>
            <a:ext cx="4980345" cy="33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4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F7A-5DB9-45E2-985E-22C55D5E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0DFCD-E3EA-4322-832D-0CD0C699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完成内核级驱动的开发，在内核中完成文件透明加解密、捕获文件操作行为</a:t>
            </a:r>
            <a:endParaRPr lang="en-US" altLang="zh-CN" dirty="0"/>
          </a:p>
          <a:p>
            <a:r>
              <a:rPr lang="zh-CN" altLang="en-US" dirty="0"/>
              <a:t>分别在内核态与用户态完成通信模块，实现内核驱动与用户程序的通信</a:t>
            </a:r>
            <a:endParaRPr lang="en-US" altLang="zh-CN" dirty="0"/>
          </a:p>
          <a:p>
            <a:r>
              <a:rPr lang="zh-CN" altLang="en-US" dirty="0"/>
              <a:t>用户态程序以可视化方式实时显示捕获结果</a:t>
            </a:r>
            <a:endParaRPr lang="en-US" altLang="zh-CN" dirty="0"/>
          </a:p>
          <a:p>
            <a:r>
              <a:rPr lang="zh-CN" altLang="en-US" dirty="0"/>
              <a:t>用户端进行文件访问控制规则的记录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34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CA431-1F27-441F-81B5-EBCF2392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用户端使用基于</a:t>
            </a:r>
            <a:r>
              <a:rPr lang="en-US" altLang="zh-CN" b="1" dirty="0"/>
              <a:t>MFC</a:t>
            </a:r>
            <a:r>
              <a:rPr lang="zh-CN" altLang="en-US" b="1" dirty="0"/>
              <a:t>的可视化界面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61B4A-D8FB-40B6-B927-08485A430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3652049" cy="1049236"/>
          </a:xfrm>
        </p:spPr>
        <p:txBody>
          <a:bodyPr>
            <a:normAutofit/>
          </a:bodyPr>
          <a:lstStyle/>
          <a:p>
            <a:r>
              <a:rPr lang="zh-CN" altLang="en-US" dirty="0"/>
              <a:t>界面效果</a:t>
            </a:r>
            <a:endParaRPr lang="en-US" altLang="zh-CN" dirty="0"/>
          </a:p>
          <a:p>
            <a:pPr lvl="1"/>
            <a:r>
              <a:rPr lang="zh-CN" altLang="en-US" dirty="0"/>
              <a:t>文件行为显示界面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C82292-03A1-406D-9F6D-CC21FE0C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51" y="3064969"/>
            <a:ext cx="5139742" cy="379303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5E3F1B-E3B7-474A-9AFD-4E7A1043EC42}"/>
              </a:ext>
            </a:extLst>
          </p:cNvPr>
          <p:cNvSpPr txBox="1">
            <a:spLocks/>
          </p:cNvSpPr>
          <p:nvPr/>
        </p:nvSpPr>
        <p:spPr>
          <a:xfrm>
            <a:off x="5959480" y="2407619"/>
            <a:ext cx="365204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文件规则控制界面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779631-A4B8-40DF-AC50-AFD28254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56" y="3054683"/>
            <a:ext cx="4482317" cy="38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1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CA431-1F27-441F-81B5-EBCF2392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用户端技术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61B4A-D8FB-40B6-B927-08485A430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287097"/>
          </a:xfrm>
        </p:spPr>
        <p:txBody>
          <a:bodyPr>
            <a:normAutofit/>
          </a:bodyPr>
          <a:lstStyle/>
          <a:p>
            <a:r>
              <a:rPr lang="en-US" altLang="zh-CN" dirty="0"/>
              <a:t>MFC</a:t>
            </a:r>
          </a:p>
          <a:p>
            <a:pPr lvl="1"/>
            <a:r>
              <a:rPr lang="zh-CN" altLang="en-US" dirty="0"/>
              <a:t>微软基础类库，可视化，动态刷新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多线程</a:t>
            </a:r>
            <a:endParaRPr lang="en-US" altLang="zh-CN" dirty="0"/>
          </a:p>
          <a:p>
            <a:pPr lvl="1"/>
            <a:r>
              <a:rPr lang="zh-CN" altLang="en-US" dirty="0"/>
              <a:t>解决主程序与通信程序的同时性问题</a:t>
            </a:r>
            <a:endParaRPr lang="en-US" altLang="zh-CN" dirty="0"/>
          </a:p>
          <a:p>
            <a:pPr lvl="1"/>
            <a:r>
              <a:rPr lang="zh-CN" altLang="en-US" dirty="0"/>
              <a:t>解决命令发送与接受记录的同时性问题</a:t>
            </a:r>
            <a:endParaRPr lang="en-US" altLang="zh-CN" dirty="0"/>
          </a:p>
          <a:p>
            <a:r>
              <a:rPr lang="zh-CN" altLang="en-US" dirty="0"/>
              <a:t>文件记录循环队列</a:t>
            </a:r>
            <a:endParaRPr lang="en-US" altLang="zh-CN" dirty="0"/>
          </a:p>
          <a:p>
            <a:pPr lvl="1"/>
            <a:r>
              <a:rPr lang="zh-CN" altLang="en-US" dirty="0"/>
              <a:t>长度为</a:t>
            </a:r>
            <a:r>
              <a:rPr lang="en-US" altLang="zh-CN" dirty="0"/>
              <a:t>1024</a:t>
            </a:r>
            <a:r>
              <a:rPr lang="zh-CN" altLang="en-US" dirty="0"/>
              <a:t>的循环队列，减少日志文件的</a:t>
            </a:r>
            <a:r>
              <a:rPr lang="en-US" altLang="zh-CN" dirty="0"/>
              <a:t>I/O</a:t>
            </a:r>
            <a:r>
              <a:rPr lang="zh-CN" altLang="en-US" dirty="0"/>
              <a:t>操作的性能损耗</a:t>
            </a:r>
            <a:endParaRPr lang="en-US" altLang="zh-CN" dirty="0"/>
          </a:p>
          <a:p>
            <a:r>
              <a:rPr lang="zh-CN" altLang="en-US" dirty="0"/>
              <a:t>规则动态管理</a:t>
            </a:r>
            <a:endParaRPr lang="en-US" altLang="zh-CN" dirty="0"/>
          </a:p>
          <a:p>
            <a:pPr lvl="1"/>
            <a:r>
              <a:rPr lang="zh-CN" altLang="en-US" dirty="0"/>
              <a:t>文件记录</a:t>
            </a:r>
            <a:r>
              <a:rPr lang="en-US" altLang="zh-CN" dirty="0"/>
              <a:t>+</a:t>
            </a:r>
            <a:r>
              <a:rPr lang="zh-CN" altLang="en-US" dirty="0"/>
              <a:t>命令解析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652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0366076-D22F-44AF-A41E-3927BFB3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MFC</a:t>
            </a:r>
            <a:r>
              <a:rPr lang="zh-CN" altLang="en-US" b="1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81772A-8770-4F8C-B857-FC95D06D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148819" cy="3450613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MFC</a:t>
            </a:r>
            <a:r>
              <a:rPr lang="zh-CN" altLang="en-US" dirty="0"/>
              <a:t>主窗口初始化时，主要执行了三个过程：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en-US" altLang="zh-CN" dirty="0" err="1"/>
              <a:t>dll</a:t>
            </a:r>
            <a:r>
              <a:rPr lang="zh-CN" altLang="en-US" dirty="0"/>
              <a:t>的加载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通信端口的初始化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en-US" altLang="zh-CN" dirty="0" err="1"/>
              <a:t>dll</a:t>
            </a:r>
            <a:r>
              <a:rPr lang="zh-CN" altLang="en-US" dirty="0"/>
              <a:t>函数的获取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0B0F74-0DA7-454C-A599-A9809995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029" y="1943061"/>
            <a:ext cx="6939824" cy="29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7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34153-75E5-4F78-A1EB-8CF6A109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MFC</a:t>
            </a:r>
            <a:r>
              <a:rPr lang="zh-CN" altLang="en-US" b="1" dirty="0"/>
              <a:t>发送命令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73F402-48E7-450E-B468-2023DE6A6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373679"/>
            <a:ext cx="4701069" cy="34496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E4FBA8-5385-4842-8EBA-D48EC12EA2A2}"/>
              </a:ext>
            </a:extLst>
          </p:cNvPr>
          <p:cNvSpPr txBox="1"/>
          <p:nvPr/>
        </p:nvSpPr>
        <p:spPr>
          <a:xfrm>
            <a:off x="1451579" y="1929050"/>
            <a:ext cx="195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开始监控命令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21C1A9-7B5D-4539-9D2D-A3CD4525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2373679"/>
            <a:ext cx="5149078" cy="24711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19C14D-FFB1-4E6A-970E-ED8BBB9D0CCB}"/>
              </a:ext>
            </a:extLst>
          </p:cNvPr>
          <p:cNvSpPr txBox="1"/>
          <p:nvPr/>
        </p:nvSpPr>
        <p:spPr>
          <a:xfrm>
            <a:off x="6253216" y="1929050"/>
            <a:ext cx="195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停止监控命令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637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70C5E-36F3-446D-851F-5F64EFE4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接收线程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94977A-0781-44BF-8EE5-3BA5AA109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270497" cy="141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获取文件操作记录并显示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83A57C-D98F-4E63-A695-3C6FF324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9" y="146868"/>
            <a:ext cx="7026627" cy="58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72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E062F9-F4B4-4F06-A67B-0A9A5E8E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接收线程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D3CB4-45ED-4CC3-B1A3-C7060460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975" y="1329531"/>
            <a:ext cx="3490302" cy="475422"/>
          </a:xfrm>
        </p:spPr>
        <p:txBody>
          <a:bodyPr>
            <a:normAutofit/>
          </a:bodyPr>
          <a:lstStyle/>
          <a:p>
            <a:r>
              <a:rPr lang="zh-CN" altLang="en-US" dirty="0"/>
              <a:t>将文件记录分批次写入日志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8D78A8-9163-42BF-85F5-C8CD3681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36" y="1949956"/>
            <a:ext cx="8403991" cy="39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18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E062F9-F4B4-4F06-A67B-0A9A5E8E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访问控制线程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D3CB4-45ED-4CC3-B1A3-C7060460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975" y="1854200"/>
            <a:ext cx="3490302" cy="47542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新增规则（写文件</a:t>
            </a:r>
            <a:r>
              <a:rPr lang="en-US" altLang="zh-CN" dirty="0"/>
              <a:t>+</a:t>
            </a:r>
            <a:r>
              <a:rPr lang="zh-CN" altLang="en-US" dirty="0"/>
              <a:t>更新列表）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1A31DE-03EA-4390-B83D-577B6F97A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66"/>
          <a:stretch/>
        </p:blipFill>
        <p:spPr bwMode="auto">
          <a:xfrm>
            <a:off x="0" y="2478411"/>
            <a:ext cx="5953149" cy="43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BD38595-F02A-4C02-B724-74E241C88C9B}"/>
              </a:ext>
            </a:extLst>
          </p:cNvPr>
          <p:cNvSpPr txBox="1">
            <a:spLocks/>
          </p:cNvSpPr>
          <p:nvPr/>
        </p:nvSpPr>
        <p:spPr>
          <a:xfrm>
            <a:off x="7024913" y="1928276"/>
            <a:ext cx="3490302" cy="475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删除规则（改文件</a:t>
            </a:r>
            <a:r>
              <a:rPr lang="en-US" altLang="zh-CN" dirty="0"/>
              <a:t>+</a:t>
            </a:r>
            <a:r>
              <a:rPr lang="zh-CN" altLang="en-US" dirty="0"/>
              <a:t>更新列表）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0832FA-1B4B-4D34-9E91-7A5FEE20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47" y="2477774"/>
            <a:ext cx="572452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798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E062F9-F4B4-4F06-A67B-0A9A5E8E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访问控制线程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D3CB4-45ED-4CC3-B1A3-C7060460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975" y="1854199"/>
            <a:ext cx="3091045" cy="4314253"/>
          </a:xfrm>
        </p:spPr>
        <p:txBody>
          <a:bodyPr>
            <a:normAutofit/>
          </a:bodyPr>
          <a:lstStyle/>
          <a:p>
            <a:r>
              <a:rPr lang="zh-CN" altLang="en-US" dirty="0"/>
              <a:t>更新列表和发送规则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用户层规则有变化时将和内核层进行通信，并将新的规则列表传送到内核层。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DC1B11-F537-42D1-B19B-DD858C40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29" y="1854200"/>
            <a:ext cx="7263971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78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36328-B6FD-4A65-B3B9-74EEB0C3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A6CB69-70B4-45FF-82D2-5DAD1D7C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10" y="1853754"/>
            <a:ext cx="8203979" cy="43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972D7-9AC0-4F8D-A0DA-95C5F167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基本数据结构定义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724319-0622-41A8-ACCF-A1172C7C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5" y="1831066"/>
            <a:ext cx="3514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94307CE-7008-4C03-9159-D445B177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04" y="2358631"/>
            <a:ext cx="539115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8C60499-7156-41A4-87E7-4314E490D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371" y="4777131"/>
            <a:ext cx="23622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417074-9758-4C54-B3A0-0D98591C7904}"/>
              </a:ext>
            </a:extLst>
          </p:cNvPr>
          <p:cNvSpPr txBox="1"/>
          <p:nvPr/>
        </p:nvSpPr>
        <p:spPr>
          <a:xfrm>
            <a:off x="1581476" y="3983769"/>
            <a:ext cx="16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文件操作信息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8D081-B98C-4372-A8BA-6510518F68D0}"/>
              </a:ext>
            </a:extLst>
          </p:cNvPr>
          <p:cNvSpPr txBox="1"/>
          <p:nvPr/>
        </p:nvSpPr>
        <p:spPr>
          <a:xfrm>
            <a:off x="7803333" y="3821791"/>
            <a:ext cx="111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控制命令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4BE924-DA84-45EF-912A-17E221E62352}"/>
              </a:ext>
            </a:extLst>
          </p:cNvPr>
          <p:cNvSpPr txBox="1"/>
          <p:nvPr/>
        </p:nvSpPr>
        <p:spPr>
          <a:xfrm>
            <a:off x="10663979" y="5230640"/>
            <a:ext cx="16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权限控制信息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FB096B-9E56-49AD-A4E3-35B00B958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19" y="4449945"/>
            <a:ext cx="5577630" cy="23000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D2C578-B05D-4735-A30F-9C4B434D508B}"/>
              </a:ext>
            </a:extLst>
          </p:cNvPr>
          <p:cNvSpPr txBox="1"/>
          <p:nvPr/>
        </p:nvSpPr>
        <p:spPr>
          <a:xfrm>
            <a:off x="6042257" y="5415306"/>
            <a:ext cx="160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文件加密信息</a:t>
            </a:r>
          </a:p>
        </p:txBody>
      </p:sp>
    </p:spTree>
    <p:extLst>
      <p:ext uri="{BB962C8B-B14F-4D97-AF65-F5344CB8AC3E}">
        <p14:creationId xmlns:p14="http://schemas.microsoft.com/office/powerpoint/2010/main" val="180618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38F0D-2596-432B-AA1E-DFEBE6E6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回调函数注册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3558FE-CF54-40B1-B3A1-D9A20FE3EA4A}"/>
              </a:ext>
            </a:extLst>
          </p:cNvPr>
          <p:cNvSpPr txBox="1"/>
          <p:nvPr/>
        </p:nvSpPr>
        <p:spPr>
          <a:xfrm>
            <a:off x="1451579" y="3262235"/>
            <a:ext cx="2483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回调函数注册信息，针对不同操作，做出不同的回调处理。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50AAEB-167F-45FA-B5D2-BC6B3F7A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47" y="1322283"/>
            <a:ext cx="3937351" cy="50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5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17139-F4C8-4286-AC0C-40125148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的文件缓冲机制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D3C3AA-DCB6-4D18-8742-70CC9AC04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文件的内容通过缺页中断，从硬盘加载到内存缓冲空间。</a:t>
            </a:r>
            <a:endParaRPr lang="en-US" altLang="zh-CN" dirty="0"/>
          </a:p>
          <a:p>
            <a:r>
              <a:rPr lang="zh-CN" altLang="en-US" dirty="0"/>
              <a:t>只要一个文件被以缓冲方式打开过，其（部分）内容便被保存在内存里，即为文件缓冲，应用层的读写请求会直接从缓存中读写数据。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052E2C0-4D3E-4A22-A25F-33C8E3FBA2EE}"/>
              </a:ext>
            </a:extLst>
          </p:cNvPr>
          <p:cNvSpPr/>
          <p:nvPr/>
        </p:nvSpPr>
        <p:spPr>
          <a:xfrm>
            <a:off x="3909270" y="3590488"/>
            <a:ext cx="3011647" cy="53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应用程序看到的内容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911471-E4B9-4B3B-9D81-FA474EF32D1E}"/>
              </a:ext>
            </a:extLst>
          </p:cNvPr>
          <p:cNvSpPr/>
          <p:nvPr/>
        </p:nvSpPr>
        <p:spPr>
          <a:xfrm>
            <a:off x="3909270" y="4561732"/>
            <a:ext cx="3011647" cy="53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文件缓冲中的内容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A1ED1F-E525-4715-8F73-B8F1AEDB115D}"/>
              </a:ext>
            </a:extLst>
          </p:cNvPr>
          <p:cNvSpPr/>
          <p:nvPr/>
        </p:nvSpPr>
        <p:spPr>
          <a:xfrm>
            <a:off x="3909269" y="5590301"/>
            <a:ext cx="3011647" cy="53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真实硬盘上的内容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2525CA88-7E2B-4AEB-A56D-C748E2E46A33}"/>
              </a:ext>
            </a:extLst>
          </p:cNvPr>
          <p:cNvSpPr/>
          <p:nvPr/>
        </p:nvSpPr>
        <p:spPr>
          <a:xfrm rot="5400000">
            <a:off x="4384053" y="4243892"/>
            <a:ext cx="459786" cy="201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4850F848-75DD-4402-A26B-3CC11FBF7E3F}"/>
              </a:ext>
            </a:extLst>
          </p:cNvPr>
          <p:cNvSpPr/>
          <p:nvPr/>
        </p:nvSpPr>
        <p:spPr>
          <a:xfrm rot="5400000">
            <a:off x="4384052" y="5259742"/>
            <a:ext cx="459786" cy="201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64551FC-6F36-423D-88B2-DEBB94CC8CA6}"/>
              </a:ext>
            </a:extLst>
          </p:cNvPr>
          <p:cNvSpPr/>
          <p:nvPr/>
        </p:nvSpPr>
        <p:spPr>
          <a:xfrm rot="16200000" flipV="1">
            <a:off x="5765440" y="4246343"/>
            <a:ext cx="459786" cy="201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51501F2B-275E-420D-9F6F-858729F86995}"/>
              </a:ext>
            </a:extLst>
          </p:cNvPr>
          <p:cNvSpPr/>
          <p:nvPr/>
        </p:nvSpPr>
        <p:spPr>
          <a:xfrm rot="16200000" flipV="1">
            <a:off x="5765440" y="5253667"/>
            <a:ext cx="459786" cy="201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37D57F-44D0-4394-A1E6-0F8E213847D9}"/>
              </a:ext>
            </a:extLst>
          </p:cNvPr>
          <p:cNvSpPr txBox="1"/>
          <p:nvPr/>
        </p:nvSpPr>
        <p:spPr>
          <a:xfrm>
            <a:off x="3145872" y="4211273"/>
            <a:ext cx="13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缓冲写请求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0C890A-0EB4-4EC0-A39A-B1C710EDDD3D}"/>
              </a:ext>
            </a:extLst>
          </p:cNvPr>
          <p:cNvSpPr txBox="1"/>
          <p:nvPr/>
        </p:nvSpPr>
        <p:spPr>
          <a:xfrm>
            <a:off x="3145872" y="5138958"/>
            <a:ext cx="13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分页写请求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0E7549-E24E-4B73-8F13-05F62400C771}"/>
              </a:ext>
            </a:extLst>
          </p:cNvPr>
          <p:cNvSpPr txBox="1"/>
          <p:nvPr/>
        </p:nvSpPr>
        <p:spPr>
          <a:xfrm>
            <a:off x="6109982" y="4187025"/>
            <a:ext cx="13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缓冲读请求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0A1CD7-B086-4293-B00F-CC72A987ED59}"/>
              </a:ext>
            </a:extLst>
          </p:cNvPr>
          <p:cNvSpPr txBox="1"/>
          <p:nvPr/>
        </p:nvSpPr>
        <p:spPr>
          <a:xfrm>
            <a:off x="6109982" y="5162597"/>
            <a:ext cx="13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分页读请求</a:t>
            </a:r>
          </a:p>
        </p:txBody>
      </p:sp>
    </p:spTree>
    <p:extLst>
      <p:ext uri="{BB962C8B-B14F-4D97-AF65-F5344CB8AC3E}">
        <p14:creationId xmlns:p14="http://schemas.microsoft.com/office/powerpoint/2010/main" val="306638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CA0C8-7968-48DD-9E34-FAAAB2A4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本程序的透明加解密逻辑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D72CB-1B95-4E60-A0A6-61F4B4D39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普通进程和机密进程都会从同一份缓冲区中读写文件。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当普通进程打开一个文件时，文件缓冲为密文，并且此时不允许机密进程打开此文件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当机密进程打开一个文件时，文件缓冲为明文，并且此时不允许普通进程打开此文件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二者切换时，清除文件缓存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67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B5FE9-B114-4276-AD80-379C0047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获取文件加密标识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81E84-0688-4279-B32C-BFEF979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加密文件在文件末尾添加独特标识信息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C49061-3BC5-435A-9DED-C7078B8C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7" y="3181169"/>
            <a:ext cx="10457497" cy="4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B5FE9-B114-4276-AD80-379C0047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获取文件加密标识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81E84-0688-4279-B32C-BFEF97928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475" y="3768302"/>
            <a:ext cx="2398968" cy="1049234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在回调函数中判断是否是加密文件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FAD862-64B1-4FF7-965B-9479E00E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55" y="1932205"/>
            <a:ext cx="5917035" cy="492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7077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65</TotalTime>
  <Words>900</Words>
  <Application>Microsoft Office PowerPoint</Application>
  <PresentationFormat>宽屏</PresentationFormat>
  <Paragraphs>109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-apple-system</vt:lpstr>
      <vt:lpstr>等线</vt:lpstr>
      <vt:lpstr>Arial</vt:lpstr>
      <vt:lpstr>Gill Sans MT</vt:lpstr>
      <vt:lpstr>Wingdings</vt:lpstr>
      <vt:lpstr>画廊</vt:lpstr>
      <vt:lpstr>信息安全编程技术与实例开发汇报</vt:lpstr>
      <vt:lpstr>成果简介</vt:lpstr>
      <vt:lpstr>项目架构</vt:lpstr>
      <vt:lpstr>基本数据结构定义</vt:lpstr>
      <vt:lpstr>回调函数注册</vt:lpstr>
      <vt:lpstr>Windows的文件缓冲机制</vt:lpstr>
      <vt:lpstr>本程序的透明加解密逻辑</vt:lpstr>
      <vt:lpstr>获取文件加密标识</vt:lpstr>
      <vt:lpstr>获取文件加密标识</vt:lpstr>
      <vt:lpstr>设置机密进程与加密文件</vt:lpstr>
      <vt:lpstr>文件加密</vt:lpstr>
      <vt:lpstr>内核对文件操作的记录</vt:lpstr>
      <vt:lpstr>内核对文件操作的记录</vt:lpstr>
      <vt:lpstr>内核通信模块</vt:lpstr>
      <vt:lpstr>内核向用户层发送消息 </vt:lpstr>
      <vt:lpstr>用户层通信模块</vt:lpstr>
      <vt:lpstr>用户层通信模块</vt:lpstr>
      <vt:lpstr>用户层通信模块</vt:lpstr>
      <vt:lpstr>DLL</vt:lpstr>
      <vt:lpstr>用户端使用基于MFC的可视化界面</vt:lpstr>
      <vt:lpstr>用户端技术</vt:lpstr>
      <vt:lpstr>MFC初始化</vt:lpstr>
      <vt:lpstr>MFC发送命令</vt:lpstr>
      <vt:lpstr>接收线程</vt:lpstr>
      <vt:lpstr>接收线程</vt:lpstr>
      <vt:lpstr>访问控制线程</vt:lpstr>
      <vt:lpstr>访问控制线程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信息安全编程技术与实例开发汇报</dc:title>
  <dc:creator>许 岽</dc:creator>
  <cp:lastModifiedBy>许 岽</cp:lastModifiedBy>
  <cp:revision>3</cp:revision>
  <dcterms:created xsi:type="dcterms:W3CDTF">2021-09-08T11:43:33Z</dcterms:created>
  <dcterms:modified xsi:type="dcterms:W3CDTF">2021-09-09T02:00:57Z</dcterms:modified>
</cp:coreProperties>
</file>